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67" r:id="rId5"/>
    <p:sldId id="269" r:id="rId6"/>
    <p:sldId id="26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2AC"/>
    <a:srgbClr val="E2325E"/>
    <a:srgbClr val="F4BE47"/>
    <a:srgbClr val="008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6327"/>
  </p:normalViewPr>
  <p:slideViewPr>
    <p:cSldViewPr snapToGrid="0">
      <p:cViewPr varScale="1">
        <p:scale>
          <a:sx n="103" d="100"/>
          <a:sy n="103" d="100"/>
        </p:scale>
        <p:origin x="101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6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308847"/>
            <a:ext cx="6858000" cy="1658472"/>
          </a:xfrm>
        </p:spPr>
        <p:txBody>
          <a:bodyPr anchor="b"/>
          <a:lstStyle>
            <a:lvl1pPr algn="l">
              <a:defRPr sz="45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69081"/>
            <a:ext cx="6858000" cy="5616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34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" y="186268"/>
            <a:ext cx="8280400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5" y="973872"/>
            <a:ext cx="8280401" cy="388599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6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umn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87FDD-9F66-EEF9-F069-A2003B7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5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CCC9CB-F1BA-29E1-C4E1-B2E88E465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3944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897469-CD07-8F1D-2470-95B4CBC6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186268"/>
            <a:ext cx="8280400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372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5" y="973874"/>
            <a:ext cx="8280401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4FB2C4-5D3A-3E7E-01A7-15EB024F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186268"/>
            <a:ext cx="8272213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1867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2 Column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B87FDD-9F66-EEF9-F069-A2003B7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5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CCC9CB-F1BA-29E1-C4E1-B2E88E4652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83944" y="973873"/>
            <a:ext cx="4030135" cy="388599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32AAC-C028-FD5B-47CB-0A0CF3C3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6" y="186268"/>
            <a:ext cx="8272213" cy="68352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9449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23" y="1228514"/>
            <a:ext cx="7779060" cy="1442967"/>
          </a:xfrm>
        </p:spPr>
        <p:txBody>
          <a:bodyPr anchor="b"/>
          <a:lstStyle>
            <a:lvl1pPr>
              <a:defRPr sz="45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223" y="2724917"/>
            <a:ext cx="7779060" cy="3947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09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1228514"/>
            <a:ext cx="7611036" cy="1442967"/>
          </a:xfrm>
        </p:spPr>
        <p:txBody>
          <a:bodyPr anchor="b"/>
          <a:lstStyle>
            <a:lvl1pPr>
              <a:defRPr sz="45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724917"/>
            <a:ext cx="7611036" cy="3947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98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6" y="771315"/>
            <a:ext cx="5378823" cy="1442967"/>
          </a:xfrm>
        </p:spPr>
        <p:txBody>
          <a:bodyPr anchor="b"/>
          <a:lstStyle>
            <a:lvl1pPr>
              <a:defRPr sz="45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66" y="2303576"/>
            <a:ext cx="5378823" cy="3947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46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160C-AF6B-894D-9CC8-AB8B11F5C64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6904-F6BD-A248-9525-633343382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6" r:id="rId4"/>
    <p:sldLayoutId id="2147483662" r:id="rId5"/>
    <p:sldLayoutId id="2147483674" r:id="rId6"/>
    <p:sldLayoutId id="2147483677" r:id="rId7"/>
    <p:sldLayoutId id="2147483663" r:id="rId8"/>
    <p:sldLayoutId id="214748367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ation@iabc.com" TargetMode="External"/><Relationship Id="rId2" Type="http://schemas.openxmlformats.org/officeDocument/2006/relationships/hyperlink" Target="mailto:member_relations@iabc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c.iab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8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D50C-085B-2A37-8136-9133519CE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08847"/>
            <a:ext cx="5161156" cy="1658472"/>
          </a:xfrm>
        </p:spPr>
        <p:txBody>
          <a:bodyPr/>
          <a:lstStyle/>
          <a:p>
            <a:r>
              <a:rPr lang="en-US" dirty="0"/>
              <a:t>Why World Conference?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19388-031D-BA37-1CCA-E41F5DEE5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468" y="2967319"/>
            <a:ext cx="6858000" cy="561625"/>
          </a:xfrm>
        </p:spPr>
        <p:txBody>
          <a:bodyPr>
            <a:normAutofit/>
          </a:bodyPr>
          <a:lstStyle/>
          <a:p>
            <a:r>
              <a:rPr lang="en-US" dirty="0"/>
              <a:t>What you need to know</a:t>
            </a:r>
          </a:p>
        </p:txBody>
      </p:sp>
      <p:pic>
        <p:nvPicPr>
          <p:cNvPr id="5" name="Picture 4" descr="A group of women talking&#10;&#10;AI-generated content may be incorrect.">
            <a:extLst>
              <a:ext uri="{FF2B5EF4-FFF2-40B4-BE49-F238E27FC236}">
                <a16:creationId xmlns:a16="http://schemas.microsoft.com/office/drawing/2014/main" id="{495ED2D3-4DDE-7EFB-1D4B-A334A178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72" y="1449659"/>
            <a:ext cx="2826132" cy="28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B725-4E04-9C34-0A2E-CC104A00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Unparalleled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9ED30-125D-807C-C7D2-1D1B13379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Conference 2025 features speakers from Microsoft, Google, Muck Rack, and more</a:t>
            </a:r>
          </a:p>
          <a:p>
            <a:r>
              <a:rPr lang="en-US" dirty="0"/>
              <a:t>There are 50+ sessions to choose from, and five tracks tailored to each person’s needs: 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Internal Communications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External Communications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Leadership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Personal Development 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AI/Technology</a:t>
            </a:r>
          </a:p>
          <a:p>
            <a:r>
              <a:rPr lang="en-US" dirty="0"/>
              <a:t>Upon return from the conference, attendees can share learnings with their full team</a:t>
            </a:r>
          </a:p>
          <a:p>
            <a:pPr lvl="1"/>
            <a:endParaRPr lang="en-US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8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F66176-5172-35AF-94CA-1C1CA92B17FB}"/>
              </a:ext>
            </a:extLst>
          </p:cNvPr>
          <p:cNvSpPr/>
          <p:nvPr/>
        </p:nvSpPr>
        <p:spPr>
          <a:xfrm>
            <a:off x="2217736" y="3477071"/>
            <a:ext cx="6048375" cy="1190625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2C1CE-6C3D-C4B2-6C0D-F741B1FCF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networking to enable relationship-building, including:</a:t>
            </a:r>
          </a:p>
          <a:p>
            <a:pPr lvl="1"/>
            <a:r>
              <a:rPr lang="en-US" dirty="0"/>
              <a:t>Welcome Reception</a:t>
            </a:r>
          </a:p>
          <a:p>
            <a:pPr lvl="1"/>
            <a:r>
              <a:rPr lang="en-US" dirty="0"/>
              <a:t>Awards Breakfast</a:t>
            </a:r>
          </a:p>
          <a:p>
            <a:pPr lvl="1"/>
            <a:r>
              <a:rPr lang="en-US" dirty="0"/>
              <a:t>Region Receptions</a:t>
            </a:r>
          </a:p>
          <a:p>
            <a:pPr lvl="1"/>
            <a:r>
              <a:rPr lang="en-US" dirty="0"/>
              <a:t>Gold Quill Awards Reception</a:t>
            </a:r>
          </a:p>
          <a:p>
            <a:pPr lvl="1"/>
            <a:r>
              <a:rPr lang="en-US" dirty="0"/>
              <a:t>Local Chapter-Hosted Dine Arounds</a:t>
            </a:r>
          </a:p>
          <a:p>
            <a:pPr lvl="1"/>
            <a:r>
              <a:rPr lang="en-US" dirty="0"/>
              <a:t>Morning Yoga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D16559-9981-E3E7-E0D0-0286466E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Networking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1F12D-5445-DC4E-BD01-660B262AC612}"/>
              </a:ext>
            </a:extLst>
          </p:cNvPr>
          <p:cNvSpPr txBox="1"/>
          <p:nvPr/>
        </p:nvSpPr>
        <p:spPr>
          <a:xfrm>
            <a:off x="2024289" y="3533774"/>
            <a:ext cx="6168571" cy="107721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“Connecting with real life people who share what they've learned and explored is a powerful way to expand my skills, ideas, and ways of working… the camaraderie is magical.”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-2024 attendee</a:t>
            </a:r>
          </a:p>
        </p:txBody>
      </p:sp>
    </p:spTree>
    <p:extLst>
      <p:ext uri="{BB962C8B-B14F-4D97-AF65-F5344CB8AC3E}">
        <p14:creationId xmlns:p14="http://schemas.microsoft.com/office/powerpoint/2010/main" val="274784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9A6B-8301-4D61-9A2F-4DDD29A33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2734-EFC2-3D62-3283-9606AFDB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Customizable Add-Ons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0D10-CA51-AA81-DF27-561EEE90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973872"/>
            <a:ext cx="6424992" cy="3885995"/>
          </a:xfrm>
        </p:spPr>
        <p:txBody>
          <a:bodyPr/>
          <a:lstStyle/>
          <a:p>
            <a:r>
              <a:rPr lang="en-US" dirty="0"/>
              <a:t>World Conference is </a:t>
            </a:r>
            <a:r>
              <a:rPr lang="en-US" b="1" dirty="0"/>
              <a:t>customizable</a:t>
            </a:r>
            <a:r>
              <a:rPr lang="en-US" dirty="0"/>
              <a:t>, so you can make the most of your time and resources over four days, maximizing ROI. </a:t>
            </a:r>
          </a:p>
          <a:p>
            <a:r>
              <a:rPr lang="en-US" dirty="0"/>
              <a:t>Master Classes enable in-depth, </a:t>
            </a:r>
            <a:r>
              <a:rPr lang="en-US" b="1" dirty="0"/>
              <a:t>hands-on learning </a:t>
            </a:r>
            <a:r>
              <a:rPr lang="en-US" dirty="0"/>
              <a:t>surrounding specific topics. </a:t>
            </a:r>
          </a:p>
          <a:p>
            <a:r>
              <a:rPr lang="en-US" dirty="0"/>
              <a:t>Shared Interest Group (SIG) Summits allow for </a:t>
            </a:r>
            <a:r>
              <a:rPr lang="en-US" b="1" dirty="0"/>
              <a:t>tailored networking </a:t>
            </a:r>
            <a:r>
              <a:rPr lang="en-US" dirty="0"/>
              <a:t>time for those with similar interests and experience.</a:t>
            </a:r>
          </a:p>
          <a:p>
            <a:r>
              <a:rPr lang="en-US" dirty="0"/>
              <a:t>Gift of Communication enables volunteers to </a:t>
            </a:r>
            <a:r>
              <a:rPr lang="en-US" b="1" dirty="0"/>
              <a:t>share their experience</a:t>
            </a:r>
            <a:r>
              <a:rPr lang="en-US" dirty="0"/>
              <a:t> with not-for-profit organizations. </a:t>
            </a:r>
          </a:p>
          <a:p>
            <a:pPr lvl="1"/>
            <a:endParaRPr lang="en-US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5" name="Picture 4" descr="A clipboard with a pen&#10;&#10;AI-generated content may be incorrect.">
            <a:extLst>
              <a:ext uri="{FF2B5EF4-FFF2-40B4-BE49-F238E27FC236}">
                <a16:creationId xmlns:a16="http://schemas.microsoft.com/office/drawing/2014/main" id="{BAFE3ADA-E2EF-4A06-4D19-D3B3BDEB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067" y="539755"/>
            <a:ext cx="2377114" cy="23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CFD5-3E1B-B0C4-EBCF-FCB52EE9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AB51-7EDC-CF5D-3A14-9D41F9E04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IABC or Membership | </a:t>
            </a:r>
            <a:r>
              <a:rPr lang="en-US" dirty="0">
                <a:hlinkClick r:id="rId2"/>
              </a:rPr>
              <a:t>member_relations@iabc.com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Registration Questions | </a:t>
            </a:r>
            <a:r>
              <a:rPr lang="en-US" dirty="0">
                <a:hlinkClick r:id="rId3"/>
              </a:rPr>
              <a:t>registration@iabc.com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World Conference | </a:t>
            </a:r>
            <a:r>
              <a:rPr lang="en-US" dirty="0">
                <a:hlinkClick r:id="rId4"/>
              </a:rPr>
              <a:t>https://wc.iabc.com/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82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BC_2025_Theme">
      <a:dk1>
        <a:srgbClr val="000000"/>
      </a:dk1>
      <a:lt1>
        <a:srgbClr val="FFFFFF"/>
      </a:lt1>
      <a:dk2>
        <a:srgbClr val="274D30"/>
      </a:dk2>
      <a:lt2>
        <a:srgbClr val="FFFFFF"/>
      </a:lt2>
      <a:accent1>
        <a:srgbClr val="DB8305"/>
      </a:accent1>
      <a:accent2>
        <a:srgbClr val="719AE7"/>
      </a:accent2>
      <a:accent3>
        <a:srgbClr val="3C7D6C"/>
      </a:accent3>
      <a:accent4>
        <a:srgbClr val="B2C63E"/>
      </a:accent4>
      <a:accent5>
        <a:srgbClr val="1B75BC"/>
      </a:accent5>
      <a:accent6>
        <a:srgbClr val="193058"/>
      </a:accent6>
      <a:hlink>
        <a:srgbClr val="1B75BC"/>
      </a:hlink>
      <a:folHlink>
        <a:srgbClr val="DB830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330</TotalTime>
  <Words>235</Words>
  <Application>Microsoft Office PowerPoint</Application>
  <PresentationFormat>On-screen Show (16:9)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Why World Conference?</vt:lpstr>
      <vt:lpstr>Unparalleled Education </vt:lpstr>
      <vt:lpstr>Unique Networking Opportunities</vt:lpstr>
      <vt:lpstr>Customizable Add-Ons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Styler, Megan</dc:creator>
  <cp:lastModifiedBy>Julie Whitehair</cp:lastModifiedBy>
  <cp:revision>19</cp:revision>
  <dcterms:created xsi:type="dcterms:W3CDTF">2024-02-14T20:08:56Z</dcterms:created>
  <dcterms:modified xsi:type="dcterms:W3CDTF">2025-04-14T18:18:21Z</dcterms:modified>
</cp:coreProperties>
</file>